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28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/>
          <p:cNvGrpSpPr/>
          <p:nvPr/>
        </p:nvGrpSpPr>
        <p:grpSpPr>
          <a:xfrm>
            <a:off x="887662" y="317500"/>
            <a:ext cx="5832977" cy="648982"/>
            <a:chOff x="887662" y="2825510"/>
            <a:chExt cx="5832977" cy="648982"/>
          </a:xfrm>
        </p:grpSpPr>
        <p:sp>
          <p:nvSpPr>
            <p:cNvPr id="32" name="object 45"/>
            <p:cNvSpPr/>
            <p:nvPr/>
          </p:nvSpPr>
          <p:spPr>
            <a:xfrm>
              <a:off x="888164" y="3474492"/>
              <a:ext cx="5832475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46"/>
            <p:cNvSpPr/>
            <p:nvPr/>
          </p:nvSpPr>
          <p:spPr>
            <a:xfrm>
              <a:off x="887662" y="2825510"/>
              <a:ext cx="5832475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" name="object 62"/>
            <p:cNvSpPr txBox="1"/>
            <p:nvPr/>
          </p:nvSpPr>
          <p:spPr>
            <a:xfrm>
              <a:off x="895471" y="3019490"/>
              <a:ext cx="943764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8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5" name="object 62"/>
            <p:cNvSpPr txBox="1"/>
            <p:nvPr/>
          </p:nvSpPr>
          <p:spPr>
            <a:xfrm>
              <a:off x="3487433" y="3011082"/>
              <a:ext cx="1180027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8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届</a:t>
              </a:r>
              <a:endParaRPr lang="en-US" altLang="ja-JP" sz="1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6" name="object 62"/>
            <p:cNvSpPr txBox="1"/>
            <p:nvPr/>
          </p:nvSpPr>
          <p:spPr>
            <a:xfrm>
              <a:off x="2011071" y="2944337"/>
              <a:ext cx="1309979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負傷原因</a:t>
              </a:r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7" name="object 17"/>
            <p:cNvSpPr/>
            <p:nvPr/>
          </p:nvSpPr>
          <p:spPr>
            <a:xfrm>
              <a:off x="4593868" y="3041290"/>
              <a:ext cx="2088899" cy="230504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届出者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・事業主記入用</a:t>
              </a:r>
              <a:endParaRPr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323989" y="3451225"/>
            <a:ext cx="6912609" cy="3841317"/>
            <a:chOff x="323989" y="3275964"/>
            <a:chExt cx="6912609" cy="3841317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539680" y="6655488"/>
              <a:ext cx="2309266" cy="22267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治療経過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44074" y="6882468"/>
              <a:ext cx="2309266" cy="22267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治療期間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39680" y="6275429"/>
              <a:ext cx="2309266" cy="3665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負傷したときの状況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を具体的に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ご記入ください。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32585" y="5723255"/>
              <a:ext cx="2312823" cy="5586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上記にあてはまる原因がある場合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相手は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いますか。また、その場合は、あなたは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被害者ですか、加害者ですか。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39680" y="5219966"/>
              <a:ext cx="2305728" cy="48600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負傷原因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負傷原因で次にあてはまるものが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ありますか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536142" y="4997293"/>
              <a:ext cx="2309266" cy="22267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負傷場所</a:t>
              </a: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36142" y="4605954"/>
              <a:ext cx="2309266" cy="3913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負傷した時間帯（状況）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32604" y="4363263"/>
              <a:ext cx="2312804" cy="2267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負傷日時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33441" y="4122565"/>
              <a:ext cx="2311967" cy="23340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傷病名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066306" y="3518067"/>
              <a:ext cx="1164260" cy="603908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労災保険に特別加入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していますか。</a:t>
              </a:r>
              <a:endParaRPr kumimoji="1" lang="en-US" altLang="ja-JP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□している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□していない</a:t>
              </a: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2811971" y="3509974"/>
              <a:ext cx="3177669" cy="612513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正社員、契約、派遣、パート、アルバイト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□ 請負、法人の役員、ボランティア、インターンシップ等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無職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□ その他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　　　　　　　　　　　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44074" y="3515554"/>
              <a:ext cx="2301334" cy="6070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負傷した方の勤務形態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該当するものを含む□を選択ください。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40536" y="3275975"/>
              <a:ext cx="2304872" cy="2420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負傷した方</a:t>
              </a:r>
            </a:p>
          </p:txBody>
        </p:sp>
        <p:sp>
          <p:nvSpPr>
            <p:cNvPr id="52" name="object 5"/>
            <p:cNvSpPr/>
            <p:nvPr/>
          </p:nvSpPr>
          <p:spPr>
            <a:xfrm>
              <a:off x="6048745" y="3509974"/>
              <a:ext cx="0" cy="612140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10"/>
            <p:cNvSpPr/>
            <p:nvPr/>
          </p:nvSpPr>
          <p:spPr>
            <a:xfrm>
              <a:off x="323989" y="3275977"/>
              <a:ext cx="216535" cy="3834129"/>
            </a:xfrm>
            <a:custGeom>
              <a:avLst/>
              <a:gdLst/>
              <a:ahLst/>
              <a:cxnLst/>
              <a:rect l="l" t="t" r="r" b="b"/>
              <a:pathLst>
                <a:path w="216534" h="3834129">
                  <a:moveTo>
                    <a:pt x="216001" y="0"/>
                  </a:moveTo>
                  <a:lnTo>
                    <a:pt x="37045" y="0"/>
                  </a:lnTo>
                  <a:lnTo>
                    <a:pt x="22663" y="2921"/>
                  </a:lnTo>
                  <a:lnTo>
                    <a:pt x="10883" y="10877"/>
                  </a:lnTo>
                  <a:lnTo>
                    <a:pt x="2923" y="22652"/>
                  </a:lnTo>
                  <a:lnTo>
                    <a:pt x="0" y="37033"/>
                  </a:lnTo>
                  <a:lnTo>
                    <a:pt x="0" y="3796982"/>
                  </a:lnTo>
                  <a:lnTo>
                    <a:pt x="2923" y="3811370"/>
                  </a:lnTo>
                  <a:lnTo>
                    <a:pt x="10883" y="3823149"/>
                  </a:lnTo>
                  <a:lnTo>
                    <a:pt x="22663" y="3831106"/>
                  </a:lnTo>
                  <a:lnTo>
                    <a:pt x="37045" y="3834028"/>
                  </a:lnTo>
                  <a:lnTo>
                    <a:pt x="216001" y="3834028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被保険者または負傷した方が記入するところ</a:t>
              </a:r>
              <a:endParaRPr sz="1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4" name="object 11"/>
            <p:cNvSpPr/>
            <p:nvPr/>
          </p:nvSpPr>
          <p:spPr>
            <a:xfrm>
              <a:off x="323989" y="3275964"/>
              <a:ext cx="6912609" cy="3834129"/>
            </a:xfrm>
            <a:custGeom>
              <a:avLst/>
              <a:gdLst/>
              <a:ahLst/>
              <a:cxnLst/>
              <a:rect l="l" t="t" r="r" b="b"/>
              <a:pathLst>
                <a:path w="6912609" h="3834129">
                  <a:moveTo>
                    <a:pt x="6912000" y="3796982"/>
                  </a:moveTo>
                  <a:lnTo>
                    <a:pt x="6909078" y="3811364"/>
                  </a:lnTo>
                  <a:lnTo>
                    <a:pt x="6901121" y="3823144"/>
                  </a:lnTo>
                  <a:lnTo>
                    <a:pt x="6889342" y="3831104"/>
                  </a:lnTo>
                  <a:lnTo>
                    <a:pt x="6874954" y="3834028"/>
                  </a:lnTo>
                  <a:lnTo>
                    <a:pt x="37045" y="3834028"/>
                  </a:lnTo>
                  <a:lnTo>
                    <a:pt x="22663" y="3831104"/>
                  </a:lnTo>
                  <a:lnTo>
                    <a:pt x="10883" y="3823144"/>
                  </a:lnTo>
                  <a:lnTo>
                    <a:pt x="2923" y="3811364"/>
                  </a:lnTo>
                  <a:lnTo>
                    <a:pt x="0" y="3796982"/>
                  </a:lnTo>
                  <a:lnTo>
                    <a:pt x="0" y="37045"/>
                  </a:lnTo>
                  <a:lnTo>
                    <a:pt x="2923" y="22663"/>
                  </a:lnTo>
                  <a:lnTo>
                    <a:pt x="10883" y="10883"/>
                  </a:lnTo>
                  <a:lnTo>
                    <a:pt x="22663" y="2923"/>
                  </a:lnTo>
                  <a:lnTo>
                    <a:pt x="37045" y="0"/>
                  </a:lnTo>
                  <a:lnTo>
                    <a:pt x="6874954" y="0"/>
                  </a:lnTo>
                  <a:lnTo>
                    <a:pt x="6889342" y="2923"/>
                  </a:lnTo>
                  <a:lnTo>
                    <a:pt x="6901121" y="10883"/>
                  </a:lnTo>
                  <a:lnTo>
                    <a:pt x="6909078" y="22663"/>
                  </a:lnTo>
                  <a:lnTo>
                    <a:pt x="6912000" y="37045"/>
                  </a:lnTo>
                  <a:lnTo>
                    <a:pt x="6912000" y="3796982"/>
                  </a:lnTo>
                  <a:close/>
                </a:path>
              </a:pathLst>
            </a:custGeom>
            <a:ln w="2962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12"/>
            <p:cNvSpPr/>
            <p:nvPr/>
          </p:nvSpPr>
          <p:spPr>
            <a:xfrm>
              <a:off x="539991" y="3509974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3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5"/>
            <p:cNvSpPr/>
            <p:nvPr/>
          </p:nvSpPr>
          <p:spPr>
            <a:xfrm>
              <a:off x="539991" y="412197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05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6"/>
            <p:cNvSpPr/>
            <p:nvPr/>
          </p:nvSpPr>
          <p:spPr>
            <a:xfrm>
              <a:off x="539991" y="435597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05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7"/>
            <p:cNvSpPr/>
            <p:nvPr/>
          </p:nvSpPr>
          <p:spPr>
            <a:xfrm>
              <a:off x="539991" y="4589970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05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8"/>
            <p:cNvSpPr/>
            <p:nvPr/>
          </p:nvSpPr>
          <p:spPr>
            <a:xfrm>
              <a:off x="539991" y="4985981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05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9"/>
            <p:cNvSpPr/>
            <p:nvPr/>
          </p:nvSpPr>
          <p:spPr>
            <a:xfrm>
              <a:off x="539991" y="521996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1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0"/>
            <p:cNvSpPr/>
            <p:nvPr/>
          </p:nvSpPr>
          <p:spPr>
            <a:xfrm>
              <a:off x="539991" y="5705970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17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1"/>
            <p:cNvSpPr/>
            <p:nvPr/>
          </p:nvSpPr>
          <p:spPr>
            <a:xfrm>
              <a:off x="539991" y="6246900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17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2"/>
            <p:cNvSpPr/>
            <p:nvPr/>
          </p:nvSpPr>
          <p:spPr>
            <a:xfrm>
              <a:off x="539991" y="6642010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45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3"/>
            <p:cNvSpPr/>
            <p:nvPr/>
          </p:nvSpPr>
          <p:spPr>
            <a:xfrm>
              <a:off x="539991" y="687599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419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31"/>
            <p:cNvSpPr/>
            <p:nvPr/>
          </p:nvSpPr>
          <p:spPr>
            <a:xfrm>
              <a:off x="5146402" y="5705970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h="575945">
                  <a:moveTo>
                    <a:pt x="0" y="0"/>
                  </a:moveTo>
                  <a:lnTo>
                    <a:pt x="0" y="575741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75"/>
            <p:cNvSpPr/>
            <p:nvPr/>
          </p:nvSpPr>
          <p:spPr>
            <a:xfrm>
              <a:off x="3857396" y="5826937"/>
              <a:ext cx="37465" cy="43180"/>
            </a:xfrm>
            <a:custGeom>
              <a:avLst/>
              <a:gdLst/>
              <a:ahLst/>
              <a:cxnLst/>
              <a:rect l="l" t="t" r="r" b="b"/>
              <a:pathLst>
                <a:path w="37464" h="43179">
                  <a:moveTo>
                    <a:pt x="0" y="0"/>
                  </a:moveTo>
                  <a:lnTo>
                    <a:pt x="0" y="43078"/>
                  </a:lnTo>
                  <a:lnTo>
                    <a:pt x="37312" y="215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7" name="グループ化 66"/>
            <p:cNvGrpSpPr/>
            <p:nvPr/>
          </p:nvGrpSpPr>
          <p:grpSpPr>
            <a:xfrm>
              <a:off x="2801019" y="5723255"/>
              <a:ext cx="2268198" cy="552174"/>
              <a:chOff x="2801019" y="5723255"/>
              <a:chExt cx="2268198" cy="552174"/>
            </a:xfrm>
          </p:grpSpPr>
          <p:sp>
            <p:nvSpPr>
              <p:cNvPr id="83" name="テキスト ボックス 82"/>
              <p:cNvSpPr txBox="1"/>
              <p:nvPr/>
            </p:nvSpPr>
            <p:spPr>
              <a:xfrm>
                <a:off x="2801019" y="5723255"/>
                <a:ext cx="2268198" cy="552174"/>
              </a:xfrm>
              <a:prstGeom prst="rect">
                <a:avLst/>
              </a:prstGeom>
              <a:noFill/>
            </p:spPr>
            <p:txBody>
              <a:bodyPr vert="horz" wrap="square" lIns="36000" tIns="0" rIns="0" bIns="0" rtlCol="0" anchor="ctr" anchorCtr="0">
                <a:noAutofit/>
              </a:bodyPr>
              <a:lstStyle/>
              <a:p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相手：□ 有　　　 □ あなたは被害者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kumimoji="1"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　　　　　　　 □ あなたは加害者</a:t>
                </a:r>
                <a:endPara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　 □ 無</a:t>
                </a:r>
                <a:endPara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grpSp>
            <p:nvGrpSpPr>
              <p:cNvPr id="84" name="グループ化 83"/>
              <p:cNvGrpSpPr/>
              <p:nvPr/>
            </p:nvGrpSpPr>
            <p:grpSpPr>
              <a:xfrm>
                <a:off x="3556774" y="5848400"/>
                <a:ext cx="307340" cy="152667"/>
                <a:chOff x="3556774" y="5848400"/>
                <a:chExt cx="307340" cy="152667"/>
              </a:xfrm>
            </p:grpSpPr>
            <p:sp>
              <p:nvSpPr>
                <p:cNvPr id="85" name="object 274"/>
                <p:cNvSpPr/>
                <p:nvPr/>
              </p:nvSpPr>
              <p:spPr>
                <a:xfrm>
                  <a:off x="3556774" y="5848400"/>
                  <a:ext cx="30734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339">
                      <a:moveTo>
                        <a:pt x="0" y="0"/>
                      </a:moveTo>
                      <a:lnTo>
                        <a:pt x="306920" y="0"/>
                      </a:lnTo>
                    </a:path>
                  </a:pathLst>
                </a:custGeom>
                <a:ln w="4318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86" name="object 276"/>
                <p:cNvSpPr/>
                <p:nvPr/>
              </p:nvSpPr>
              <p:spPr>
                <a:xfrm>
                  <a:off x="3710228" y="5848667"/>
                  <a:ext cx="153670" cy="15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670" h="152400">
                      <a:moveTo>
                        <a:pt x="153466" y="152133"/>
                      </a:moveTo>
                      <a:lnTo>
                        <a:pt x="0" y="152133"/>
                      </a:lnTo>
                      <a:lnTo>
                        <a:pt x="0" y="0"/>
                      </a:lnTo>
                    </a:path>
                  </a:pathLst>
                </a:custGeom>
                <a:ln w="4318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  <p:sp>
          <p:nvSpPr>
            <p:cNvPr id="68" name="object 277"/>
            <p:cNvSpPr/>
            <p:nvPr/>
          </p:nvSpPr>
          <p:spPr>
            <a:xfrm>
              <a:off x="3857396" y="5979337"/>
              <a:ext cx="37465" cy="43180"/>
            </a:xfrm>
            <a:custGeom>
              <a:avLst/>
              <a:gdLst/>
              <a:ahLst/>
              <a:cxnLst/>
              <a:rect l="l" t="t" r="r" b="b"/>
              <a:pathLst>
                <a:path w="37464" h="43179">
                  <a:moveTo>
                    <a:pt x="0" y="0"/>
                  </a:moveTo>
                  <a:lnTo>
                    <a:pt x="0" y="43078"/>
                  </a:lnTo>
                  <a:lnTo>
                    <a:pt x="37312" y="215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809632" y="3280603"/>
              <a:ext cx="4370621" cy="229371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被保険者・□ 被扶養者 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　　　　　　　　　　　　　　　　　　　　　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70" name="グループ化 69"/>
            <p:cNvGrpSpPr/>
            <p:nvPr/>
          </p:nvGrpSpPr>
          <p:grpSpPr>
            <a:xfrm>
              <a:off x="3412213" y="3690515"/>
              <a:ext cx="2688115" cy="288033"/>
              <a:chOff x="3412213" y="3690515"/>
              <a:chExt cx="2688115" cy="288033"/>
            </a:xfrm>
          </p:grpSpPr>
          <p:sp>
            <p:nvSpPr>
              <p:cNvPr id="78" name="object 280"/>
              <p:cNvSpPr/>
              <p:nvPr/>
            </p:nvSpPr>
            <p:spPr>
              <a:xfrm>
                <a:off x="3412213" y="3807637"/>
                <a:ext cx="575564" cy="0"/>
              </a:xfrm>
              <a:custGeom>
                <a:avLst/>
                <a:gdLst/>
                <a:ahLst/>
                <a:cxnLst/>
                <a:rect l="l" t="t" r="r" b="b"/>
                <a:pathLst>
                  <a:path w="523239">
                    <a:moveTo>
                      <a:pt x="0" y="0"/>
                    </a:moveTo>
                    <a:lnTo>
                      <a:pt x="522795" y="0"/>
                    </a:lnTo>
                  </a:path>
                </a:pathLst>
              </a:custGeom>
              <a:ln w="431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cxnSp>
            <p:nvCxnSpPr>
              <p:cNvPr id="79" name="直線コネクタ 78"/>
              <p:cNvCxnSpPr/>
              <p:nvPr/>
            </p:nvCxnSpPr>
            <p:spPr>
              <a:xfrm>
                <a:off x="3699995" y="3803181"/>
                <a:ext cx="0" cy="91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bject 280"/>
              <p:cNvSpPr/>
              <p:nvPr/>
            </p:nvSpPr>
            <p:spPr>
              <a:xfrm>
                <a:off x="3702842" y="3906872"/>
                <a:ext cx="2286798" cy="71676"/>
              </a:xfrm>
              <a:custGeom>
                <a:avLst/>
                <a:gdLst/>
                <a:ahLst/>
                <a:cxnLst/>
                <a:rect l="l" t="t" r="r" b="b"/>
                <a:pathLst>
                  <a:path w="523239">
                    <a:moveTo>
                      <a:pt x="0" y="0"/>
                    </a:moveTo>
                    <a:lnTo>
                      <a:pt x="522795" y="0"/>
                    </a:lnTo>
                  </a:path>
                </a:pathLst>
              </a:custGeom>
              <a:ln w="431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cxnSp>
            <p:nvCxnSpPr>
              <p:cNvPr id="81" name="直線コネクタ 80"/>
              <p:cNvCxnSpPr/>
              <p:nvPr/>
            </p:nvCxnSpPr>
            <p:spPr>
              <a:xfrm>
                <a:off x="5989232" y="3690516"/>
                <a:ext cx="0" cy="2057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bject 280"/>
              <p:cNvSpPr/>
              <p:nvPr/>
            </p:nvSpPr>
            <p:spPr>
              <a:xfrm>
                <a:off x="5997743" y="3690515"/>
                <a:ext cx="102585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523239">
                    <a:moveTo>
                      <a:pt x="0" y="0"/>
                    </a:moveTo>
                    <a:lnTo>
                      <a:pt x="522795" y="0"/>
                    </a:lnTo>
                  </a:path>
                </a:pathLst>
              </a:custGeom>
              <a:ln w="4318">
                <a:solidFill>
                  <a:srgbClr val="231F20"/>
                </a:solidFill>
                <a:tailEnd type="triangle"/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1" name="テキスト ボックス 70"/>
            <p:cNvSpPr txBox="1"/>
            <p:nvPr/>
          </p:nvSpPr>
          <p:spPr>
            <a:xfrm>
              <a:off x="2811971" y="4359887"/>
              <a:ext cx="4370621" cy="229371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令和　　　年　　　月　　　日　□ 午前・□ 午後　　　　時頃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797516" y="4589258"/>
              <a:ext cx="4391736" cy="396723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勤務時間中 □ 勤務日の休憩中 □ 出張中 □ 私用中 □ その他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□ 通勤途中 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□ 出勤 □ 退勤 ／ □寄り道等有り □ 寄り道等無し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2801338" y="4985981"/>
              <a:ext cx="4410814" cy="233985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会社内 □ 路上 □ 駅構内 □ 自宅 □ その他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　　　　　　　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2801020" y="5219966"/>
              <a:ext cx="4391736" cy="486004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交通事故 □ 暴力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ケンカ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スポーツ中 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□ 職場行事 □ 職場行事以外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□ 動物による負傷 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飼い主：□ 有 □ 無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□ あてはまらない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5171730" y="5717855"/>
              <a:ext cx="2040422" cy="552174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相手がいる場合の負傷の場合は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「第三者行為による負傷届」の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届出が必要です。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2797516" y="6655488"/>
              <a:ext cx="4370621" cy="229371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令和　　　年　　　月　　　日現在　　　□ 治癒 □ 治療継続中 □ 中止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811577" y="6887910"/>
              <a:ext cx="4370621" cy="229371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令和　　　年　　　月　　　日 から 令和　　　年　　　月　　　日 まで　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87" name="正方形/長方形 86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住友電気工業健康保険組合</a:t>
            </a:r>
          </a:p>
        </p:txBody>
      </p:sp>
      <p:grpSp>
        <p:nvGrpSpPr>
          <p:cNvPr id="89" name="グループ化 88"/>
          <p:cNvGrpSpPr/>
          <p:nvPr/>
        </p:nvGrpSpPr>
        <p:grpSpPr>
          <a:xfrm>
            <a:off x="5975527" y="9051925"/>
            <a:ext cx="1260475" cy="1152525"/>
            <a:chOff x="5975527" y="8766556"/>
            <a:chExt cx="1260475" cy="1152525"/>
          </a:xfrm>
        </p:grpSpPr>
        <p:sp>
          <p:nvSpPr>
            <p:cNvPr id="90" name="object 59"/>
            <p:cNvSpPr/>
            <p:nvPr/>
          </p:nvSpPr>
          <p:spPr>
            <a:xfrm>
              <a:off x="5975527" y="8766556"/>
              <a:ext cx="1260475" cy="1152525"/>
            </a:xfrm>
            <a:custGeom>
              <a:avLst/>
              <a:gdLst/>
              <a:ahLst/>
              <a:cxnLst/>
              <a:rect l="l" t="t" r="r" b="b"/>
              <a:pathLst>
                <a:path w="1260475" h="1152525">
                  <a:moveTo>
                    <a:pt x="1259992" y="1152004"/>
                  </a:moveTo>
                  <a:lnTo>
                    <a:pt x="0" y="1152004"/>
                  </a:lnTo>
                  <a:lnTo>
                    <a:pt x="0" y="0"/>
                  </a:lnTo>
                  <a:lnTo>
                    <a:pt x="1259992" y="0"/>
                  </a:lnTo>
                  <a:lnTo>
                    <a:pt x="1259992" y="1152004"/>
                  </a:lnTo>
                  <a:close/>
                </a:path>
              </a:pathLst>
            </a:custGeom>
            <a:ln w="5397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78"/>
            <p:cNvSpPr txBox="1"/>
            <p:nvPr/>
          </p:nvSpPr>
          <p:spPr>
            <a:xfrm>
              <a:off x="5975527" y="8780638"/>
              <a:ext cx="1260043" cy="123111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受付日付印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324002" y="7370013"/>
            <a:ext cx="6912609" cy="2046605"/>
            <a:chOff x="324002" y="7217994"/>
            <a:chExt cx="6912609" cy="2046605"/>
          </a:xfrm>
        </p:grpSpPr>
        <p:sp>
          <p:nvSpPr>
            <p:cNvPr id="93" name="テキスト ボックス 92"/>
            <p:cNvSpPr txBox="1"/>
            <p:nvPr/>
          </p:nvSpPr>
          <p:spPr>
            <a:xfrm>
              <a:off x="545853" y="7984618"/>
              <a:ext cx="1152854" cy="12780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事業所所在地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事業所名称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事業主氏名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電話番号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536142" y="7415987"/>
              <a:ext cx="1152854" cy="2340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事業所の労災適用</a:t>
              </a: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4606596" y="7413992"/>
              <a:ext cx="1152854" cy="2340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事業内容</a:t>
              </a: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2650259" y="7650301"/>
              <a:ext cx="1244333" cy="32598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｢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無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｣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の場合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､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その理由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2648217" y="7416291"/>
              <a:ext cx="1244333" cy="2340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社員総数</a:t>
              </a: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540423" y="7648002"/>
              <a:ext cx="1152854" cy="32598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業務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通勤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災害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該当の確認</a:t>
              </a: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1688996" y="7413992"/>
              <a:ext cx="946254" cy="234010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有・無・申請中</a:t>
              </a:r>
            </a:p>
          </p:txBody>
        </p:sp>
        <p:sp>
          <p:nvSpPr>
            <p:cNvPr id="100" name="object 24"/>
            <p:cNvSpPr/>
            <p:nvPr/>
          </p:nvSpPr>
          <p:spPr>
            <a:xfrm>
              <a:off x="324002" y="7217994"/>
              <a:ext cx="216535" cy="2044700"/>
            </a:xfrm>
            <a:custGeom>
              <a:avLst/>
              <a:gdLst/>
              <a:ahLst/>
              <a:cxnLst/>
              <a:rect l="l" t="t" r="r" b="b"/>
              <a:pathLst>
                <a:path w="216534" h="2044700">
                  <a:moveTo>
                    <a:pt x="216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2008428"/>
                  </a:lnTo>
                  <a:lnTo>
                    <a:pt x="2841" y="2022412"/>
                  </a:lnTo>
                  <a:lnTo>
                    <a:pt x="10577" y="2033860"/>
                  </a:lnTo>
                  <a:lnTo>
                    <a:pt x="22025" y="2041593"/>
                  </a:lnTo>
                  <a:lnTo>
                    <a:pt x="36004" y="2044433"/>
                  </a:lnTo>
                  <a:lnTo>
                    <a:pt x="216001" y="2044433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事業主欄</a:t>
              </a:r>
              <a:endParaRPr sz="1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1" name="object 25"/>
            <p:cNvSpPr/>
            <p:nvPr/>
          </p:nvSpPr>
          <p:spPr>
            <a:xfrm>
              <a:off x="324002" y="7217994"/>
              <a:ext cx="6912609" cy="2046605"/>
            </a:xfrm>
            <a:custGeom>
              <a:avLst/>
              <a:gdLst/>
              <a:ahLst/>
              <a:cxnLst/>
              <a:rect l="l" t="t" r="r" b="b"/>
              <a:pathLst>
                <a:path w="6912609" h="2046604">
                  <a:moveTo>
                    <a:pt x="6912000" y="1443012"/>
                  </a:moveTo>
                  <a:lnTo>
                    <a:pt x="6909160" y="1456995"/>
                  </a:lnTo>
                  <a:lnTo>
                    <a:pt x="6901427" y="1468443"/>
                  </a:lnTo>
                  <a:lnTo>
                    <a:pt x="6889979" y="1476176"/>
                  </a:lnTo>
                  <a:lnTo>
                    <a:pt x="6875995" y="1479016"/>
                  </a:lnTo>
                  <a:lnTo>
                    <a:pt x="5615978" y="1479016"/>
                  </a:lnTo>
                  <a:lnTo>
                    <a:pt x="5601999" y="1481856"/>
                  </a:lnTo>
                  <a:lnTo>
                    <a:pt x="5590551" y="1489589"/>
                  </a:lnTo>
                  <a:lnTo>
                    <a:pt x="5582815" y="1501037"/>
                  </a:lnTo>
                  <a:lnTo>
                    <a:pt x="5579973" y="1515021"/>
                  </a:lnTo>
                  <a:lnTo>
                    <a:pt x="5579973" y="2010181"/>
                  </a:lnTo>
                  <a:lnTo>
                    <a:pt x="5577133" y="2024165"/>
                  </a:lnTo>
                  <a:lnTo>
                    <a:pt x="5569400" y="2035613"/>
                  </a:lnTo>
                  <a:lnTo>
                    <a:pt x="5557952" y="2043346"/>
                  </a:lnTo>
                  <a:lnTo>
                    <a:pt x="5543969" y="2046185"/>
                  </a:lnTo>
                  <a:lnTo>
                    <a:pt x="35991" y="2046185"/>
                  </a:lnTo>
                  <a:lnTo>
                    <a:pt x="22015" y="2043346"/>
                  </a:lnTo>
                  <a:lnTo>
                    <a:pt x="10571" y="2035613"/>
                  </a:lnTo>
                  <a:lnTo>
                    <a:pt x="2839" y="2024165"/>
                  </a:lnTo>
                  <a:lnTo>
                    <a:pt x="0" y="2010181"/>
                  </a:lnTo>
                  <a:lnTo>
                    <a:pt x="0" y="36004"/>
                  </a:lnTo>
                  <a:lnTo>
                    <a:pt x="2839" y="22020"/>
                  </a:lnTo>
                  <a:lnTo>
                    <a:pt x="10571" y="10572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2"/>
                  </a:lnTo>
                  <a:lnTo>
                    <a:pt x="6909160" y="22020"/>
                  </a:lnTo>
                  <a:lnTo>
                    <a:pt x="6912000" y="36004"/>
                  </a:lnTo>
                  <a:lnTo>
                    <a:pt x="6912000" y="1443012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26"/>
            <p:cNvSpPr/>
            <p:nvPr/>
          </p:nvSpPr>
          <p:spPr>
            <a:xfrm>
              <a:off x="539991" y="741598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27"/>
            <p:cNvSpPr/>
            <p:nvPr/>
          </p:nvSpPr>
          <p:spPr>
            <a:xfrm>
              <a:off x="539991" y="7649997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28"/>
            <p:cNvSpPr/>
            <p:nvPr/>
          </p:nvSpPr>
          <p:spPr>
            <a:xfrm>
              <a:off x="539991" y="797398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29"/>
            <p:cNvSpPr/>
            <p:nvPr/>
          </p:nvSpPr>
          <p:spPr>
            <a:xfrm>
              <a:off x="2635250" y="7415986"/>
              <a:ext cx="0" cy="234315"/>
            </a:xfrm>
            <a:custGeom>
              <a:avLst/>
              <a:gdLst/>
              <a:ahLst/>
              <a:cxnLst/>
              <a:rect l="l" t="t" r="r" b="b"/>
              <a:pathLst>
                <a:path h="234315">
                  <a:moveTo>
                    <a:pt x="0" y="233997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30"/>
            <p:cNvSpPr/>
            <p:nvPr/>
          </p:nvSpPr>
          <p:spPr>
            <a:xfrm>
              <a:off x="4616450" y="7415986"/>
              <a:ext cx="0" cy="234315"/>
            </a:xfrm>
            <a:custGeom>
              <a:avLst/>
              <a:gdLst/>
              <a:ahLst/>
              <a:cxnLst/>
              <a:rect l="l" t="t" r="r" b="b"/>
              <a:pathLst>
                <a:path h="234315">
                  <a:moveTo>
                    <a:pt x="0" y="234010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32"/>
            <p:cNvSpPr/>
            <p:nvPr/>
          </p:nvSpPr>
          <p:spPr>
            <a:xfrm>
              <a:off x="2635250" y="7649997"/>
              <a:ext cx="0" cy="324485"/>
            </a:xfrm>
            <a:custGeom>
              <a:avLst/>
              <a:gdLst/>
              <a:ahLst/>
              <a:cxnLst/>
              <a:rect l="l" t="t" r="r" b="b"/>
              <a:pathLst>
                <a:path h="324484">
                  <a:moveTo>
                    <a:pt x="0" y="0"/>
                  </a:moveTo>
                  <a:lnTo>
                    <a:pt x="0" y="324002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532585" y="7217995"/>
              <a:ext cx="4370621" cy="197992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業務災害及び通勤災害の場合のみ事業主の記入をうけてください。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1688995" y="7650300"/>
              <a:ext cx="846965" cy="323685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ctr"/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有・無</a:t>
              </a: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3770282" y="7416291"/>
              <a:ext cx="769968" cy="234010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algn="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1" name="object 274"/>
            <p:cNvSpPr/>
            <p:nvPr/>
          </p:nvSpPr>
          <p:spPr>
            <a:xfrm>
              <a:off x="2335798" y="7804398"/>
              <a:ext cx="403445" cy="45719"/>
            </a:xfrm>
            <a:custGeom>
              <a:avLst/>
              <a:gdLst/>
              <a:ahLst/>
              <a:cxnLst/>
              <a:rect l="l" t="t" r="r" b="b"/>
              <a:pathLst>
                <a:path w="307339">
                  <a:moveTo>
                    <a:pt x="0" y="0"/>
                  </a:moveTo>
                  <a:lnTo>
                    <a:pt x="306920" y="0"/>
                  </a:lnTo>
                </a:path>
              </a:pathLst>
            </a:custGeom>
            <a:ln w="4318">
              <a:solidFill>
                <a:srgbClr val="231F20"/>
              </a:solidFill>
              <a:tailEnd type="triangle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1706273" y="7984618"/>
              <a:ext cx="4391736" cy="1278076"/>
            </a:xfrm>
            <a:prstGeom prst="rect">
              <a:avLst/>
            </a:prstGeom>
            <a:noFill/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上記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､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本人の申し立てのとおり　　　□　業務災害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　　　　　　　　　　□　通勤災害　　に相違ないことを認めます。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〒　　　　　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</a:p>
            <a:p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　　　　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　　</a:t>
              </a:r>
              <a:r>
                <a:rPr kumimoji="1"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323989" y="1012825"/>
            <a:ext cx="6912609" cy="2355114"/>
            <a:chOff x="323989" y="1619986"/>
            <a:chExt cx="6912609" cy="2355114"/>
          </a:xfrm>
        </p:grpSpPr>
        <p:sp>
          <p:nvSpPr>
            <p:cNvPr id="115" name="object 6"/>
            <p:cNvSpPr/>
            <p:nvPr/>
          </p:nvSpPr>
          <p:spPr>
            <a:xfrm>
              <a:off x="539750" y="3708500"/>
              <a:ext cx="6686376" cy="258422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 anchor="ctr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□ 本申請書の提出を事業主へ委任します。（委任する場合は☑）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16" name="object 6"/>
            <p:cNvSpPr/>
            <p:nvPr/>
          </p:nvSpPr>
          <p:spPr>
            <a:xfrm>
              <a:off x="539509" y="3347972"/>
              <a:ext cx="814950" cy="360527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電話番号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（日中の連絡先）</a:t>
              </a:r>
            </a:p>
          </p:txBody>
        </p:sp>
        <p:sp>
          <p:nvSpPr>
            <p:cNvPr id="117" name="object 6"/>
            <p:cNvSpPr/>
            <p:nvPr/>
          </p:nvSpPr>
          <p:spPr>
            <a:xfrm>
              <a:off x="544053" y="2988132"/>
              <a:ext cx="810405" cy="359841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住所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18" name="object 6"/>
            <p:cNvSpPr/>
            <p:nvPr/>
          </p:nvSpPr>
          <p:spPr>
            <a:xfrm>
              <a:off x="544966" y="2372915"/>
              <a:ext cx="810405" cy="615077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氏</a:t>
              </a:r>
              <a:r>
                <a:rPr lang="ja-JP" altLang="en-US" sz="900" spc="-2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名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19" name="object 6"/>
            <p:cNvSpPr/>
            <p:nvPr/>
          </p:nvSpPr>
          <p:spPr>
            <a:xfrm>
              <a:off x="544966" y="1632197"/>
              <a:ext cx="810405" cy="743795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r>
                <a:rPr lang="ja-JP" altLang="en-US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証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algn="ctr">
                <a:lnSpc>
                  <a:spcPct val="100000"/>
                </a:lnSpc>
                <a:spcBef>
                  <a:spcPts val="240"/>
                </a:spcBef>
              </a:pPr>
              <a:r>
                <a:rPr lang="ja-JP" altLang="en-US" sz="700" spc="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（右づめ）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20" name="object 5"/>
            <p:cNvSpPr/>
            <p:nvPr/>
          </p:nvSpPr>
          <p:spPr>
            <a:xfrm>
              <a:off x="1331975" y="1619986"/>
              <a:ext cx="1750542" cy="216536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180000" tIns="0" rIns="0" bIns="0" rtlCol="0" anchor="ctr" anchorCtr="0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21" name="object 17"/>
            <p:cNvSpPr/>
            <p:nvPr/>
          </p:nvSpPr>
          <p:spPr>
            <a:xfrm>
              <a:off x="323989" y="1619998"/>
              <a:ext cx="231245" cy="2355101"/>
            </a:xfrm>
            <a:custGeom>
              <a:avLst/>
              <a:gdLst/>
              <a:ahLst/>
              <a:cxnLst/>
              <a:rect l="l" t="t" r="r" b="b"/>
              <a:pathLst>
                <a:path w="216534" h="2088514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41" y="2065979"/>
                  </a:lnTo>
                  <a:lnTo>
                    <a:pt x="10577" y="2077423"/>
                  </a:lnTo>
                  <a:lnTo>
                    <a:pt x="22025" y="2085154"/>
                  </a:lnTo>
                  <a:lnTo>
                    <a:pt x="36004" y="2087994"/>
                  </a:lnTo>
                  <a:lnTo>
                    <a:pt x="216001" y="2087994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</a:rPr>
                <a:t>被保険者（申請者）情報</a:t>
              </a:r>
            </a:p>
          </p:txBody>
        </p:sp>
        <p:sp>
          <p:nvSpPr>
            <p:cNvPr id="122" name="object 22"/>
            <p:cNvSpPr/>
            <p:nvPr/>
          </p:nvSpPr>
          <p:spPr>
            <a:xfrm>
              <a:off x="539991" y="2375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3" name="object 23"/>
            <p:cNvSpPr/>
            <p:nvPr/>
          </p:nvSpPr>
          <p:spPr>
            <a:xfrm>
              <a:off x="539991" y="2987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4" name="object 25"/>
            <p:cNvSpPr/>
            <p:nvPr/>
          </p:nvSpPr>
          <p:spPr>
            <a:xfrm>
              <a:off x="1332001" y="2555989"/>
              <a:ext cx="3221990" cy="0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5" name="object 28"/>
            <p:cNvSpPr/>
            <p:nvPr/>
          </p:nvSpPr>
          <p:spPr>
            <a:xfrm>
              <a:off x="5093995" y="2375992"/>
              <a:ext cx="0" cy="612140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6" name="object 66"/>
            <p:cNvSpPr txBox="1"/>
            <p:nvPr/>
          </p:nvSpPr>
          <p:spPr>
            <a:xfrm>
              <a:off x="1311732" y="2413101"/>
              <a:ext cx="666318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700" spc="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フ</a:t>
              </a:r>
              <a:r>
                <a:rPr sz="700" spc="6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リ</a:t>
              </a:r>
              <a:r>
                <a:rPr sz="700" spc="21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ガ</a:t>
              </a:r>
              <a:r>
                <a:rPr sz="7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ナ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29" name="object 131"/>
            <p:cNvSpPr txBox="1"/>
            <p:nvPr/>
          </p:nvSpPr>
          <p:spPr>
            <a:xfrm>
              <a:off x="1399551" y="3460254"/>
              <a:ext cx="2134269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Meiryo UI"/>
                  <a:cs typeface="Meiryo UI"/>
                </a:rPr>
                <a:t>TEL</a:t>
              </a:r>
              <a:r>
                <a:rPr lang="ja-JP" altLang="en-US" sz="800" dirty="0">
                  <a:solidFill>
                    <a:srgbClr val="231F20"/>
                  </a:solidFill>
                  <a:latin typeface="Meiryo UI"/>
                  <a:cs typeface="Meiryo UI"/>
                </a:rPr>
                <a:t>　　　　　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）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30" name="object 133"/>
            <p:cNvSpPr txBox="1"/>
            <p:nvPr/>
          </p:nvSpPr>
          <p:spPr>
            <a:xfrm>
              <a:off x="1363983" y="3015062"/>
              <a:ext cx="2134269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spc="-7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〒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－　　　　　　　　　　）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31" name="object 141"/>
            <p:cNvSpPr/>
            <p:nvPr/>
          </p:nvSpPr>
          <p:spPr>
            <a:xfrm>
              <a:off x="1331975" y="3347973"/>
              <a:ext cx="2250440" cy="362585"/>
            </a:xfrm>
            <a:custGeom>
              <a:avLst/>
              <a:gdLst/>
              <a:ahLst/>
              <a:cxnLst/>
              <a:rect l="l" t="t" r="r" b="b"/>
              <a:pathLst>
                <a:path w="2250440" h="362585">
                  <a:moveTo>
                    <a:pt x="0" y="0"/>
                  </a:moveTo>
                  <a:lnTo>
                    <a:pt x="2250008" y="0"/>
                  </a:lnTo>
                  <a:lnTo>
                    <a:pt x="2250008" y="362534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2" name="object 142"/>
            <p:cNvSpPr/>
            <p:nvPr/>
          </p:nvSpPr>
          <p:spPr>
            <a:xfrm>
              <a:off x="4373981" y="3046742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都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3" name="object 143"/>
            <p:cNvSpPr/>
            <p:nvPr/>
          </p:nvSpPr>
          <p:spPr>
            <a:xfrm>
              <a:off x="4535982" y="3046742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道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4" name="object 144"/>
            <p:cNvSpPr/>
            <p:nvPr/>
          </p:nvSpPr>
          <p:spPr>
            <a:xfrm>
              <a:off x="4373981" y="3208743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府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5" name="object 145"/>
            <p:cNvSpPr/>
            <p:nvPr/>
          </p:nvSpPr>
          <p:spPr>
            <a:xfrm>
              <a:off x="4535982" y="3208743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県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13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9108" y="1935549"/>
              <a:ext cx="905268" cy="322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8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5325" y="1932903"/>
              <a:ext cx="1314607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0174" y="1944497"/>
              <a:ext cx="1542893" cy="30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0" name="object 5"/>
            <p:cNvSpPr/>
            <p:nvPr/>
          </p:nvSpPr>
          <p:spPr>
            <a:xfrm>
              <a:off x="3082517" y="1632198"/>
              <a:ext cx="2010994" cy="204324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180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番号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1" name="object 5"/>
            <p:cNvSpPr/>
            <p:nvPr/>
          </p:nvSpPr>
          <p:spPr>
            <a:xfrm>
              <a:off x="5093510" y="1626092"/>
              <a:ext cx="2143087" cy="210430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　　　　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　　　月　　　 日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2" name="object 18"/>
            <p:cNvSpPr/>
            <p:nvPr/>
          </p:nvSpPr>
          <p:spPr>
            <a:xfrm>
              <a:off x="323989" y="1619986"/>
              <a:ext cx="6912609" cy="2355114"/>
            </a:xfrm>
            <a:custGeom>
              <a:avLst/>
              <a:gdLst/>
              <a:ahLst/>
              <a:cxnLst/>
              <a:rect l="l" t="t" r="r" b="b"/>
              <a:pathLst>
                <a:path w="6912609" h="2088514">
                  <a:moveTo>
                    <a:pt x="6912000" y="2052002"/>
                  </a:moveTo>
                  <a:lnTo>
                    <a:pt x="6909160" y="2065979"/>
                  </a:lnTo>
                  <a:lnTo>
                    <a:pt x="6901427" y="2077423"/>
                  </a:lnTo>
                  <a:lnTo>
                    <a:pt x="6889979" y="2085154"/>
                  </a:lnTo>
                  <a:lnTo>
                    <a:pt x="6875995" y="2087994"/>
                  </a:lnTo>
                  <a:lnTo>
                    <a:pt x="36004" y="2087994"/>
                  </a:lnTo>
                  <a:lnTo>
                    <a:pt x="22020" y="2085154"/>
                  </a:lnTo>
                  <a:lnTo>
                    <a:pt x="10572" y="2077423"/>
                  </a:lnTo>
                  <a:lnTo>
                    <a:pt x="2839" y="2065979"/>
                  </a:lnTo>
                  <a:lnTo>
                    <a:pt x="0" y="2052002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2" y="10577"/>
                  </a:lnTo>
                  <a:lnTo>
                    <a:pt x="22020" y="2841"/>
                  </a:lnTo>
                  <a:lnTo>
                    <a:pt x="36004" y="0"/>
                  </a:lnTo>
                  <a:lnTo>
                    <a:pt x="6875995" y="0"/>
                  </a:lnTo>
                  <a:lnTo>
                    <a:pt x="6889979" y="2841"/>
                  </a:lnTo>
                  <a:lnTo>
                    <a:pt x="6901427" y="10577"/>
                  </a:lnTo>
                  <a:lnTo>
                    <a:pt x="6909160" y="22025"/>
                  </a:lnTo>
                  <a:lnTo>
                    <a:pt x="6912000" y="36004"/>
                  </a:lnTo>
                  <a:lnTo>
                    <a:pt x="6912000" y="2052002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3" name="object 27"/>
            <p:cNvSpPr/>
            <p:nvPr/>
          </p:nvSpPr>
          <p:spPr>
            <a:xfrm>
              <a:off x="5093995" y="1619999"/>
              <a:ext cx="0" cy="756285"/>
            </a:xfrm>
            <a:custGeom>
              <a:avLst/>
              <a:gdLst/>
              <a:ahLst/>
              <a:cxnLst/>
              <a:rect l="l" t="t" r="r" b="b"/>
              <a:pathLst>
                <a:path h="756285">
                  <a:moveTo>
                    <a:pt x="0" y="0"/>
                  </a:moveTo>
                  <a:lnTo>
                    <a:pt x="0" y="756005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4" name="object 23"/>
            <p:cNvSpPr/>
            <p:nvPr/>
          </p:nvSpPr>
          <p:spPr>
            <a:xfrm>
              <a:off x="539991" y="371792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45" name="正方形/長方形 144"/>
          <p:cNvSpPr/>
          <p:nvPr/>
        </p:nvSpPr>
        <p:spPr>
          <a:xfrm>
            <a:off x="6682767" y="8888377"/>
            <a:ext cx="552803" cy="1529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R2</a:t>
            </a:r>
            <a:r>
              <a:rPr kumimoji="1" lang="en-US" altLang="ja-JP" sz="800" dirty="0">
                <a:solidFill>
                  <a:schemeClr val="tx1"/>
                </a:solidFill>
              </a:rPr>
              <a:t>.12</a:t>
            </a:r>
            <a:r>
              <a:rPr kumimoji="1" lang="ja-JP" altLang="en-US" sz="800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46" name="object 72"/>
          <p:cNvSpPr txBox="1"/>
          <p:nvPr/>
        </p:nvSpPr>
        <p:spPr>
          <a:xfrm>
            <a:off x="5146402" y="1246327"/>
            <a:ext cx="389255" cy="52514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marL="12700">
              <a:lnSpc>
                <a:spcPct val="150000"/>
              </a:lnSpc>
            </a:pPr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昭和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平成</a:t>
            </a:r>
            <a:endParaRPr lang="en-US" altLang="ja-JP" sz="800" spc="-135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</a:t>
            </a:r>
          </a:p>
        </p:txBody>
      </p:sp>
    </p:spTree>
    <p:extLst>
      <p:ext uri="{BB962C8B-B14F-4D97-AF65-F5344CB8AC3E}">
        <p14:creationId xmlns:p14="http://schemas.microsoft.com/office/powerpoint/2010/main" val="263807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751</Words>
  <Application>Microsoft Office PowerPoint</Application>
  <PresentationFormat>ユーザー設定</PresentationFormat>
  <Paragraphs>98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ゴシック</vt:lpstr>
      <vt:lpstr>PMingLiU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23負傷原因届_ol</dc:title>
  <dc:creator>田中 直哉</dc:creator>
  <cp:lastModifiedBy>KITANAKA HIROKI (北中　宏季)</cp:lastModifiedBy>
  <cp:revision>22</cp:revision>
  <dcterms:created xsi:type="dcterms:W3CDTF">2016-05-27T05:48:17Z</dcterms:created>
  <dcterms:modified xsi:type="dcterms:W3CDTF">2022-09-05T07:53:54Z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2014-06-06T00:00:00Z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2016-05-27T00:00:00Z</vt:filetime>
  </property>
</Properties>
</file>